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463" r:id="rId3"/>
    <p:sldId id="526" r:id="rId4"/>
    <p:sldId id="529" r:id="rId5"/>
    <p:sldId id="532" r:id="rId6"/>
    <p:sldId id="533" r:id="rId7"/>
    <p:sldId id="531" r:id="rId8"/>
    <p:sldId id="508" r:id="rId9"/>
    <p:sldId id="509" r:id="rId10"/>
    <p:sldId id="528" r:id="rId11"/>
    <p:sldId id="534" r:id="rId12"/>
    <p:sldId id="535" r:id="rId13"/>
    <p:sldId id="536" r:id="rId14"/>
    <p:sldId id="537" r:id="rId15"/>
    <p:sldId id="516" r:id="rId16"/>
    <p:sldId id="517" r:id="rId17"/>
    <p:sldId id="538" r:id="rId18"/>
    <p:sldId id="518" r:id="rId19"/>
    <p:sldId id="519" r:id="rId20"/>
    <p:sldId id="520" r:id="rId21"/>
    <p:sldId id="539" r:id="rId22"/>
    <p:sldId id="540" r:id="rId23"/>
    <p:sldId id="541" r:id="rId24"/>
    <p:sldId id="542"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2/GetEntitySet.txt"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hyperlink" Target="https://github.com/soyuztechnologies/Nvidia_Ui5_Fiori_Feb1/blob/master/Day%2012/GETEntity%20(Single%20Record)%20Method.tx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3.tiff"/><Relationship Id="rId5" Type="http://schemas.openxmlformats.org/officeDocument/2006/relationships/image" Target="../media/image42.tiff"/><Relationship Id="rId10" Type="http://schemas.openxmlformats.org/officeDocument/2006/relationships/image" Target="../media/image2.png"/><Relationship Id="rId4" Type="http://schemas.openxmlformats.org/officeDocument/2006/relationships/image" Target="../media/image41.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6.jpg"/><Relationship Id="rId7" Type="http://schemas.openxmlformats.org/officeDocument/2006/relationships/image" Target="../media/image4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customXml" Target="../ink/ink2.xm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71257"/>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Set Method for ProductSet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ProductSet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Get EntitySet method(with filter, top and skip) in DPC Extension  (Class Builder tcode- </a:t>
            </a:r>
            <a:r>
              <a:rPr lang="en-US" b="1" dirty="0">
                <a:solidFill>
                  <a:prstClr val="black"/>
                </a:solidFill>
                <a:latin typeface="Calibri" panose="020F0502020204030204"/>
              </a:rPr>
              <a:t>se24</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AECBB02-A318-4BDB-A665-A8893C67A678}"/>
              </a:ext>
            </a:extLst>
          </p:cNvPr>
          <p:cNvPicPr>
            <a:picLocks noChangeAspect="1"/>
          </p:cNvPicPr>
          <p:nvPr/>
        </p:nvPicPr>
        <p:blipFill>
          <a:blip r:embed="rId3"/>
          <a:stretch>
            <a:fillRect/>
          </a:stretch>
        </p:blipFill>
        <p:spPr>
          <a:xfrm>
            <a:off x="424871" y="1426866"/>
            <a:ext cx="3825582" cy="196957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618A748E-CF17-4CD5-8BFE-36868CADE80B}"/>
              </a:ext>
            </a:extLst>
          </p:cNvPr>
          <p:cNvPicPr>
            <a:picLocks noChangeAspect="1"/>
          </p:cNvPicPr>
          <p:nvPr/>
        </p:nvPicPr>
        <p:blipFill rotWithShape="1">
          <a:blip r:embed="rId4"/>
          <a:srcRect t="8381" r="29952" b="10997"/>
          <a:stretch/>
        </p:blipFill>
        <p:spPr>
          <a:xfrm>
            <a:off x="5545915" y="1420609"/>
            <a:ext cx="6049625" cy="33724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756E161-56DE-48E7-AD4D-F5091AA4C287}"/>
              </a:ext>
            </a:extLst>
          </p:cNvPr>
          <p:cNvPicPr>
            <a:picLocks noChangeAspect="1"/>
          </p:cNvPicPr>
          <p:nvPr/>
        </p:nvPicPr>
        <p:blipFill rotWithShape="1">
          <a:blip r:embed="rId5"/>
          <a:srcRect r="21122"/>
          <a:stretch/>
        </p:blipFill>
        <p:spPr>
          <a:xfrm>
            <a:off x="424871" y="3719139"/>
            <a:ext cx="4915441" cy="2847692"/>
          </a:xfrm>
          <a:prstGeom prst="rect">
            <a:avLst/>
          </a:prstGeom>
        </p:spPr>
        <p:style>
          <a:lnRef idx="2">
            <a:schemeClr val="dk1"/>
          </a:lnRef>
          <a:fillRef idx="1">
            <a:schemeClr val="lt1"/>
          </a:fillRef>
          <a:effectRef idx="0">
            <a:schemeClr val="dk1"/>
          </a:effectRef>
          <a:fontRef idx="minor">
            <a:schemeClr val="dk1"/>
          </a:fontRef>
        </p:style>
      </p:pic>
      <p:sp>
        <p:nvSpPr>
          <p:cNvPr id="3" name="Arrow: Right 2">
            <a:extLst>
              <a:ext uri="{FF2B5EF4-FFF2-40B4-BE49-F238E27FC236}">
                <a16:creationId xmlns:a16="http://schemas.microsoft.com/office/drawing/2014/main" id="{F6BF3F09-91F0-4EBD-B3AF-3113B4311C73}"/>
              </a:ext>
            </a:extLst>
          </p:cNvPr>
          <p:cNvSpPr/>
          <p:nvPr/>
        </p:nvSpPr>
        <p:spPr>
          <a:xfrm>
            <a:off x="4456057" y="2225458"/>
            <a:ext cx="88425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697374-FCE0-4988-86EB-BBAFE5698772}"/>
              </a:ext>
            </a:extLst>
          </p:cNvPr>
          <p:cNvSpPr txBox="1"/>
          <p:nvPr/>
        </p:nvSpPr>
        <p:spPr>
          <a:xfrm>
            <a:off x="5545915" y="5142985"/>
            <a:ext cx="4743597" cy="923330"/>
          </a:xfrm>
          <a:prstGeom prst="rect">
            <a:avLst/>
          </a:prstGeom>
          <a:noFill/>
        </p:spPr>
        <p:txBody>
          <a:bodyPr wrap="square" rtlCol="0">
            <a:spAutoFit/>
          </a:bodyPr>
          <a:lstStyle/>
          <a:p>
            <a:r>
              <a:rPr lang="en-US" dirty="0"/>
              <a:t>After adding the code just activate the service.</a:t>
            </a:r>
          </a:p>
          <a:p>
            <a:r>
              <a:rPr lang="en-US" dirty="0">
                <a:solidFill>
                  <a:schemeClr val="accent6"/>
                </a:solidFill>
              </a:rPr>
              <a:t>Code for PRODUCTSET_GET_ENTITYSET:</a:t>
            </a:r>
          </a:p>
          <a:p>
            <a:r>
              <a:rPr lang="en-US" dirty="0">
                <a:hlinkClick r:id="rId6"/>
              </a:rPr>
              <a:t>GetEntitySet</a:t>
            </a:r>
            <a:endParaRPr lang="en-US" dirty="0"/>
          </a:p>
        </p:txBody>
      </p:sp>
    </p:spTree>
    <p:extLst>
      <p:ext uri="{BB962C8B-B14F-4D97-AF65-F5344CB8AC3E}">
        <p14:creationId xmlns:p14="http://schemas.microsoft.com/office/powerpoint/2010/main" val="169520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Odata.</a:t>
            </a:r>
          </a:p>
          <a:p>
            <a:pPr marL="285750" indent="-285750">
              <a:buClr>
                <a:schemeClr val="tx1"/>
              </a:buClr>
              <a:buFont typeface="Arial" panose="020B0604020202020204" pitchFamily="34" charset="0"/>
              <a:buChar char="•"/>
            </a:pPr>
            <a:r>
              <a:rPr lang="en-US" dirty="0"/>
              <a:t>Client Side Query With Odata.</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r>
              <a:rPr lang="en-US" dirty="0"/>
              <a:t>Building Get Entity set Method</a:t>
            </a:r>
          </a:p>
          <a:p>
            <a:pPr marL="285750" indent="-285750">
              <a:buClr>
                <a:schemeClr val="tx1"/>
              </a:buClr>
              <a:buFont typeface="Arial" panose="020B0604020202020204" pitchFamily="34" charset="0"/>
              <a:buChar char="•"/>
            </a:pPr>
            <a:r>
              <a:rPr lang="en-US" dirty="0"/>
              <a:t>Testing the Get Entity set Method in Browser</a:t>
            </a:r>
          </a:p>
          <a:p>
            <a:pPr marL="285750" indent="-285750">
              <a:buClr>
                <a:schemeClr val="tx1"/>
              </a:buClr>
              <a:buFont typeface="Arial" panose="020B0604020202020204" pitchFamily="34" charset="0"/>
              <a:buChar char="•"/>
            </a:pPr>
            <a:r>
              <a:rPr lang="en-US" dirty="0"/>
              <a:t>Building Get Entity method (Single Product)</a:t>
            </a:r>
          </a:p>
          <a:p>
            <a:pPr marL="285750" indent="-285750">
              <a:buClr>
                <a:schemeClr val="tx1"/>
              </a:buClr>
              <a:buFont typeface="Arial" panose="020B0604020202020204" pitchFamily="34" charset="0"/>
              <a:buChar char="•"/>
            </a:pPr>
            <a:r>
              <a:rPr lang="en-US" dirty="0"/>
              <a:t>Introduction to the Postman Tool</a:t>
            </a:r>
          </a:p>
          <a:p>
            <a:pPr marL="285750" indent="-285750">
              <a:buClr>
                <a:schemeClr val="tx1"/>
              </a:buClr>
              <a:buFont typeface="Arial" panose="020B0604020202020204" pitchFamily="34" charset="0"/>
              <a:buChar char="•"/>
            </a:pPr>
            <a:r>
              <a:rPr lang="en-US" dirty="0"/>
              <a:t>Setting the Authorization in Postman</a:t>
            </a:r>
          </a:p>
          <a:p>
            <a:pPr marL="285750" indent="-285750">
              <a:buClr>
                <a:schemeClr val="tx1"/>
              </a:buClr>
              <a:buFont typeface="Arial" panose="020B0604020202020204" pitchFamily="34" charset="0"/>
              <a:buChar char="•"/>
            </a:pPr>
            <a:r>
              <a:rPr lang="en-US" dirty="0"/>
              <a:t>Testing Get Entity and Entity set using Postman</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solidFill>
                  <a:prstClr val="black"/>
                </a:solidFill>
                <a:latin typeface="Cooper Black" panose="0208090404030B020404" pitchFamily="18" charset="0"/>
                <a:ea typeface="+mn-ea"/>
                <a:cs typeface="+mn-cs"/>
              </a:rPr>
              <a:t>Test the Get Entity Set in Browser</a:t>
            </a:r>
            <a:endPar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enter the Tcode - </a:t>
            </a:r>
            <a:r>
              <a:rPr kumimoji="0" lang="en-US" sz="1800" b="0" i="0" u="none" strike="noStrike" kern="1200" cap="none" spc="0" normalizeH="0" baseline="0" noProof="0" dirty="0">
                <a:ln>
                  <a:noFill/>
                </a:ln>
                <a:solidFill>
                  <a:schemeClr val="accent6"/>
                </a:solidFill>
                <a:effectLst/>
                <a:uLnTx/>
                <a:uFillTx/>
                <a:latin typeface="Calibri" panose="020F0502020204030204"/>
                <a:ea typeface="+mn-ea"/>
                <a:cs typeface="+mn-cs"/>
              </a:rPr>
              <a:t>/</a:t>
            </a:r>
            <a:r>
              <a:rPr lang="en-US" dirty="0">
                <a:solidFill>
                  <a:schemeClr val="accent6"/>
                </a:solidFill>
                <a:latin typeface="Calibri" panose="020F0502020204030204"/>
              </a:rPr>
              <a:t>n/iwfnd/maint_service </a:t>
            </a:r>
            <a:r>
              <a:rPr lang="en-US" dirty="0">
                <a:solidFill>
                  <a:prstClr val="black"/>
                </a:solidFill>
                <a:latin typeface="Calibri" panose="020F0502020204030204"/>
              </a:rPr>
              <a:t>and, there search our service using the filter option.</a:t>
            </a:r>
          </a:p>
          <a:p>
            <a:pPr marL="285750" indent="-285750">
              <a:buFont typeface="Wingdings" panose="05000000000000000000" pitchFamily="2" charset="2"/>
              <a:buChar char="§"/>
            </a:pPr>
            <a:r>
              <a:rPr lang="en-US" dirty="0">
                <a:solidFill>
                  <a:prstClr val="black"/>
                </a:solidFill>
                <a:latin typeface="Calibri" panose="020F0502020204030204"/>
              </a:rPr>
              <a:t>Now select the service and press the Call Browser button to open it in the Browser window.</a:t>
            </a:r>
          </a:p>
          <a:p>
            <a:pPr marL="285750" indent="-285750">
              <a:buFont typeface="Wingdings" panose="05000000000000000000" pitchFamily="2" charset="2"/>
              <a:buChar char="§"/>
            </a:pPr>
            <a:r>
              <a:rPr lang="en-US" dirty="0">
                <a:solidFill>
                  <a:prstClr val="black"/>
                </a:solidFill>
                <a:latin typeface="Calibri" panose="020F0502020204030204"/>
              </a:rPr>
              <a:t>Just add </a:t>
            </a:r>
            <a:r>
              <a:rPr lang="en-US" dirty="0">
                <a:solidFill>
                  <a:schemeClr val="accent6"/>
                </a:solidFill>
                <a:latin typeface="Calibri" panose="020F0502020204030204"/>
              </a:rPr>
              <a:t>/ProductSet </a:t>
            </a:r>
            <a:r>
              <a:rPr lang="en-US" dirty="0">
                <a:solidFill>
                  <a:prstClr val="black"/>
                </a:solidFill>
                <a:latin typeface="Calibri" panose="020F0502020204030204"/>
              </a:rPr>
              <a:t>at the end of the service to call the get product get entity set method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D8DB59B-601D-49E2-BE5C-50821D9ADB06}"/>
              </a:ext>
            </a:extLst>
          </p:cNvPr>
          <p:cNvPicPr>
            <a:picLocks noChangeAspect="1"/>
          </p:cNvPicPr>
          <p:nvPr/>
        </p:nvPicPr>
        <p:blipFill rotWithShape="1">
          <a:blip r:embed="rId3"/>
          <a:srcRect r="20448" b="11175"/>
          <a:stretch/>
        </p:blipFill>
        <p:spPr>
          <a:xfrm>
            <a:off x="398163" y="1742882"/>
            <a:ext cx="2757019" cy="2194185"/>
          </a:xfrm>
          <a:prstGeom prst="rect">
            <a:avLst/>
          </a:prstGeom>
        </p:spPr>
      </p:pic>
      <p:pic>
        <p:nvPicPr>
          <p:cNvPr id="7" name="Picture 6">
            <a:extLst>
              <a:ext uri="{FF2B5EF4-FFF2-40B4-BE49-F238E27FC236}">
                <a16:creationId xmlns:a16="http://schemas.microsoft.com/office/drawing/2014/main" id="{05DAEDCF-B7E7-48FF-A927-8411DBD33713}"/>
              </a:ext>
            </a:extLst>
          </p:cNvPr>
          <p:cNvPicPr>
            <a:picLocks noChangeAspect="1"/>
          </p:cNvPicPr>
          <p:nvPr/>
        </p:nvPicPr>
        <p:blipFill rotWithShape="1">
          <a:blip r:embed="rId4"/>
          <a:srcRect r="16159" b="14573"/>
          <a:stretch/>
        </p:blipFill>
        <p:spPr>
          <a:xfrm>
            <a:off x="398163" y="4353434"/>
            <a:ext cx="2757019" cy="1959945"/>
          </a:xfrm>
          <a:prstGeom prst="rect">
            <a:avLst/>
          </a:prstGeom>
        </p:spPr>
      </p:pic>
      <p:sp>
        <p:nvSpPr>
          <p:cNvPr id="3" name="Arrow: Right 2">
            <a:extLst>
              <a:ext uri="{FF2B5EF4-FFF2-40B4-BE49-F238E27FC236}">
                <a16:creationId xmlns:a16="http://schemas.microsoft.com/office/drawing/2014/main" id="{FE631925-8080-4B1E-A83B-E72BEAD68591}"/>
              </a:ext>
            </a:extLst>
          </p:cNvPr>
          <p:cNvSpPr/>
          <p:nvPr/>
        </p:nvSpPr>
        <p:spPr>
          <a:xfrm>
            <a:off x="3903909" y="3960585"/>
            <a:ext cx="126609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9E8551E7-BB62-44B1-94F9-37BBF62B0F7E}"/>
              </a:ext>
            </a:extLst>
          </p:cNvPr>
          <p:cNvSpPr/>
          <p:nvPr/>
        </p:nvSpPr>
        <p:spPr>
          <a:xfrm>
            <a:off x="1768510" y="3937068"/>
            <a:ext cx="301450" cy="416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10C3C7F-2120-4EC8-AA40-333AB86C940D}"/>
              </a:ext>
            </a:extLst>
          </p:cNvPr>
          <p:cNvPicPr>
            <a:picLocks noChangeAspect="1"/>
          </p:cNvPicPr>
          <p:nvPr/>
        </p:nvPicPr>
        <p:blipFill>
          <a:blip r:embed="rId5"/>
          <a:stretch>
            <a:fillRect/>
          </a:stretch>
        </p:blipFill>
        <p:spPr>
          <a:xfrm>
            <a:off x="5384021" y="1745042"/>
            <a:ext cx="5996657" cy="4518533"/>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E97982D5-3B11-481E-952B-87BECBFF4341}"/>
              </a:ext>
            </a:extLst>
          </p:cNvPr>
          <p:cNvSpPr txBox="1"/>
          <p:nvPr/>
        </p:nvSpPr>
        <p:spPr>
          <a:xfrm>
            <a:off x="6933362" y="6313379"/>
            <a:ext cx="3617407" cy="369332"/>
          </a:xfrm>
          <a:prstGeom prst="rect">
            <a:avLst/>
          </a:prstGeom>
          <a:noFill/>
        </p:spPr>
        <p:txBody>
          <a:bodyPr wrap="square" rtlCol="0">
            <a:spAutoFit/>
          </a:bodyPr>
          <a:lstStyle/>
          <a:p>
            <a:r>
              <a:rPr lang="en-US" dirty="0"/>
              <a:t>Calling the ProductSet in browser</a:t>
            </a:r>
          </a:p>
        </p:txBody>
      </p:sp>
    </p:spTree>
    <p:extLst>
      <p:ext uri="{BB962C8B-B14F-4D97-AF65-F5344CB8AC3E}">
        <p14:creationId xmlns:p14="http://schemas.microsoft.com/office/powerpoint/2010/main" val="288405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class of our service and redefine the method  PRODUCTSET_GET_ENTITY and put the below provided code.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5841C0E6-B7A1-447B-B516-FCCE8EB87DB6}"/>
              </a:ext>
            </a:extLst>
          </p:cNvPr>
          <p:cNvSpPr txBox="1">
            <a:spLocks/>
          </p:cNvSpPr>
          <p:nvPr/>
        </p:nvSpPr>
        <p:spPr>
          <a:xfrm>
            <a:off x="261763" y="188641"/>
            <a:ext cx="101985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Get Entity Method</a:t>
            </a:r>
          </a:p>
        </p:txBody>
      </p:sp>
      <p:pic>
        <p:nvPicPr>
          <p:cNvPr id="7" name="Picture 6">
            <a:extLst>
              <a:ext uri="{FF2B5EF4-FFF2-40B4-BE49-F238E27FC236}">
                <a16:creationId xmlns:a16="http://schemas.microsoft.com/office/drawing/2014/main" id="{DE3CD4BA-9E68-468B-9A3E-969C71127C9C}"/>
              </a:ext>
            </a:extLst>
          </p:cNvPr>
          <p:cNvPicPr>
            <a:picLocks noChangeAspect="1"/>
          </p:cNvPicPr>
          <p:nvPr/>
        </p:nvPicPr>
        <p:blipFill rotWithShape="1">
          <a:blip r:embed="rId3"/>
          <a:srcRect t="10355" r="25109" b="8792"/>
          <a:stretch/>
        </p:blipFill>
        <p:spPr>
          <a:xfrm>
            <a:off x="261763" y="1874686"/>
            <a:ext cx="4938973" cy="3774230"/>
          </a:xfrm>
          <a:prstGeom prst="rect">
            <a:avLst/>
          </a:prstGeom>
        </p:spPr>
      </p:pic>
      <p:pic>
        <p:nvPicPr>
          <p:cNvPr id="9" name="Picture 8">
            <a:hlinkClick r:id="rId4"/>
            <a:extLst>
              <a:ext uri="{FF2B5EF4-FFF2-40B4-BE49-F238E27FC236}">
                <a16:creationId xmlns:a16="http://schemas.microsoft.com/office/drawing/2014/main" id="{C4E513FD-DAB7-45B8-A5D6-D960641D03A5}"/>
              </a:ext>
            </a:extLst>
          </p:cNvPr>
          <p:cNvPicPr>
            <a:picLocks noChangeAspect="1"/>
          </p:cNvPicPr>
          <p:nvPr/>
        </p:nvPicPr>
        <p:blipFill>
          <a:blip r:embed="rId5"/>
          <a:stretch>
            <a:fillRect/>
          </a:stretch>
        </p:blipFill>
        <p:spPr>
          <a:xfrm>
            <a:off x="6734364" y="1874686"/>
            <a:ext cx="5363014" cy="3773451"/>
          </a:xfrm>
          <a:prstGeom prst="rect">
            <a:avLst/>
          </a:prstGeom>
        </p:spPr>
      </p:pic>
      <p:sp>
        <p:nvSpPr>
          <p:cNvPr id="3" name="Arrow: Right 2">
            <a:extLst>
              <a:ext uri="{FF2B5EF4-FFF2-40B4-BE49-F238E27FC236}">
                <a16:creationId xmlns:a16="http://schemas.microsoft.com/office/drawing/2014/main" id="{0610EDB4-92BC-4836-9A28-84F79F27DFB2}"/>
              </a:ext>
            </a:extLst>
          </p:cNvPr>
          <p:cNvSpPr/>
          <p:nvPr/>
        </p:nvSpPr>
        <p:spPr>
          <a:xfrm>
            <a:off x="5548364" y="3690981"/>
            <a:ext cx="77372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8B85F4D-EEBC-41D9-9301-7B39CF8ACDCA}"/>
              </a:ext>
            </a:extLst>
          </p:cNvPr>
          <p:cNvSpPr txBox="1"/>
          <p:nvPr/>
        </p:nvSpPr>
        <p:spPr>
          <a:xfrm>
            <a:off x="6734464" y="5755744"/>
            <a:ext cx="4809523" cy="646331"/>
          </a:xfrm>
          <a:prstGeom prst="rect">
            <a:avLst/>
          </a:prstGeom>
          <a:noFill/>
        </p:spPr>
        <p:txBody>
          <a:bodyPr wrap="square" rtlCol="0">
            <a:spAutoFit/>
          </a:bodyPr>
          <a:lstStyle/>
          <a:p>
            <a:r>
              <a:rPr lang="en-US" dirty="0">
                <a:solidFill>
                  <a:schemeClr val="accent6"/>
                </a:solidFill>
              </a:rPr>
              <a:t>Code for PRODUCTSET_GET_ENTITY:</a:t>
            </a:r>
          </a:p>
          <a:p>
            <a:r>
              <a:rPr lang="en-US" dirty="0" err="1">
                <a:hlinkClick r:id="rId4"/>
              </a:rPr>
              <a:t>GetEntity</a:t>
            </a:r>
            <a:endParaRPr lang="en-US" dirty="0"/>
          </a:p>
        </p:txBody>
      </p:sp>
    </p:spTree>
    <p:extLst>
      <p:ext uri="{BB962C8B-B14F-4D97-AF65-F5344CB8AC3E}">
        <p14:creationId xmlns:p14="http://schemas.microsoft.com/office/powerpoint/2010/main" val="186995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868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Postman is a free tool which can be used to test any kind of REST/OData Services outside of the system. This allows us to consume the data as if an external consumer would really do.</a:t>
            </a:r>
          </a:p>
          <a:p>
            <a:pPr marL="285750" indent="-285750" algn="just" defTabSz="914126">
              <a:buFontTx/>
              <a:buChar char="-"/>
            </a:pP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Postman is an API platform for building and using APIs. Postman simplifies each step of the API lifecycle and streamlines collaboration so you can create better APIs—faster.</a:t>
            </a:r>
            <a:endParaRPr kumimoji="0" lang="en-US" sz="1799"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285750" indent="-285750" algn="just" defTabSz="914126">
              <a:buFontTx/>
              <a:buChar char="-"/>
            </a:pPr>
            <a:r>
              <a:rPr lang="en-US" sz="1799" dirty="0">
                <a:solidFill>
                  <a:prstClr val="black"/>
                </a:solidFill>
                <a:latin typeface="Calibri"/>
              </a:rPr>
              <a:t>As an ABAP developer, you can develop postman collection and deliver it to Fiori Developers for consumption to showcase, what our service is capable of.</a:t>
            </a:r>
          </a:p>
          <a:p>
            <a:pPr marL="285750" indent="-285750" algn="just" defTabSz="914126">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defTabSz="914126">
              <a:buFontTx/>
              <a:buChar char="-"/>
            </a:pPr>
            <a:r>
              <a:rPr lang="en-US" dirty="0">
                <a:solidFill>
                  <a:srgbClr val="202124"/>
                </a:solidFill>
              </a:rPr>
              <a:t>You can Download the postman tool from the link give below: </a:t>
            </a:r>
            <a:r>
              <a:rPr lang="en-US" dirty="0">
                <a:hlinkClick r:id="rId3"/>
              </a:rPr>
              <a:t>https://www.postman.com/downloads/</a:t>
            </a:r>
            <a:endParaRPr lang="en-US" dirty="0"/>
          </a:p>
          <a:p>
            <a:pPr lvl="1" algn="just" defTabSz="914126"/>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0E200E29-E2BB-4F85-8893-32CE3DF7F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0305" y="4290188"/>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solidFill>
                  <a:schemeClr val="accent6"/>
                </a:solidFill>
              </a:rPr>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solidFill>
                  <a:schemeClr val="accent6"/>
                </a:solidFill>
              </a:rPr>
              <a:t>Basic Auth</a:t>
            </a:r>
            <a:r>
              <a:rPr lang="en-US" dirty="0">
                <a:solidFill>
                  <a:schemeClr val="accent6"/>
                </a:solidFill>
              </a:rPr>
              <a:t> </a:t>
            </a:r>
            <a:r>
              <a:rPr lang="en-US" dirty="0"/>
              <a:t>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Sakshi Gupta</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2339</Words>
  <Application>Microsoft Office PowerPoint</Application>
  <PresentationFormat>Widescreen</PresentationFormat>
  <Paragraphs>276</Paragraphs>
  <Slides>30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Narrow</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5</cp:revision>
  <dcterms:created xsi:type="dcterms:W3CDTF">2023-08-10T16:09:42Z</dcterms:created>
  <dcterms:modified xsi:type="dcterms:W3CDTF">2023-09-10T06:24:34Z</dcterms:modified>
</cp:coreProperties>
</file>